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7"/>
  </p:notesMasterIdLst>
  <p:handoutMasterIdLst>
    <p:handoutMasterId r:id="rId38"/>
  </p:handoutMasterIdLst>
  <p:sldIdLst>
    <p:sldId id="256" r:id="rId2"/>
    <p:sldId id="277" r:id="rId3"/>
    <p:sldId id="278" r:id="rId4"/>
    <p:sldId id="257" r:id="rId5"/>
    <p:sldId id="279" r:id="rId6"/>
    <p:sldId id="292" r:id="rId7"/>
    <p:sldId id="280" r:id="rId8"/>
    <p:sldId id="286" r:id="rId9"/>
    <p:sldId id="282" r:id="rId10"/>
    <p:sldId id="287" r:id="rId11"/>
    <p:sldId id="288" r:id="rId12"/>
    <p:sldId id="291" r:id="rId13"/>
    <p:sldId id="258" r:id="rId14"/>
    <p:sldId id="259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84" r:id="rId27"/>
    <p:sldId id="290" r:id="rId28"/>
    <p:sldId id="275" r:id="rId29"/>
    <p:sldId id="289" r:id="rId30"/>
    <p:sldId id="276" r:id="rId31"/>
    <p:sldId id="285" r:id="rId32"/>
    <p:sldId id="293" r:id="rId33"/>
    <p:sldId id="295" r:id="rId34"/>
    <p:sldId id="296" r:id="rId35"/>
    <p:sldId id="294" r:id="rId36"/>
  </p:sldIdLst>
  <p:sldSz cx="9144000" cy="5143500" type="screen16x9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87D5F98D-2D3D-4746-8C4A-02ACFB3A0A98}">
          <p14:sldIdLst>
            <p14:sldId id="256"/>
            <p14:sldId id="277"/>
          </p14:sldIdLst>
        </p14:section>
        <p14:section name="Deal Prep" id="{9AA8A042-6334-40FF-8E4B-19721D74B4EC}">
          <p14:sldIdLst>
            <p14:sldId id="278"/>
            <p14:sldId id="257"/>
            <p14:sldId id="279"/>
            <p14:sldId id="292"/>
            <p14:sldId id="280"/>
            <p14:sldId id="286"/>
            <p14:sldId id="282"/>
            <p14:sldId id="287"/>
            <p14:sldId id="288"/>
          </p14:sldIdLst>
        </p14:section>
        <p14:section name="Running the session" id="{40F30B1C-343B-49DD-A06D-5F0F76D29782}">
          <p14:sldIdLst>
            <p14:sldId id="291"/>
            <p14:sldId id="258"/>
            <p14:sldId id="259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84"/>
            <p14:sldId id="290"/>
            <p14:sldId id="275"/>
            <p14:sldId id="289"/>
            <p14:sldId id="276"/>
            <p14:sldId id="285"/>
          </p14:sldIdLst>
        </p14:section>
        <p14:section name="Making Changes" id="{1679A0B4-DF71-4D9E-8EA9-DC60C2892C71}">
          <p14:sldIdLst>
            <p14:sldId id="293"/>
            <p14:sldId id="295"/>
            <p14:sldId id="296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76" autoAdjust="0"/>
  </p:normalViewPr>
  <p:slideViewPr>
    <p:cSldViewPr>
      <p:cViewPr varScale="1">
        <p:scale>
          <a:sx n="91" d="100"/>
          <a:sy n="91" d="100"/>
        </p:scale>
        <p:origin x="102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211F4834-9EE7-421F-B0C7-D59E0C3F7923}" type="datetimeFigureOut">
              <a:rPr lang="en-NZ" smtClean="0"/>
              <a:t>20/06/2020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516038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r>
              <a:rPr lang="en-NZ"/>
              <a:t>BridgeNZ Open Documentation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9" y="9516038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4B0554A2-0B5A-4707-966F-1F3232EE58B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5883957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1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BD7FAD-8E00-4E7A-A35B-CB7CC25CEC25}" type="datetimeFigureOut">
              <a:rPr lang="en-NZ" smtClean="0"/>
              <a:t>20/06/2020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178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6" y="4759325"/>
            <a:ext cx="5510213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5476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NZ"/>
              <a:t>BridgeNZ Open Documentation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5476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B4A82E-1387-4200-9B74-C3C48EEAC14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02693622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0D67185-0290-4795-A655-BA3E1AA71C42}" type="datetime1">
              <a:rPr lang="en-NZ" smtClean="0"/>
              <a:t>20/06/2020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BridgeNZ Open Documentation</a:t>
            </a:r>
          </a:p>
        </p:txBody>
      </p:sp>
    </p:spTree>
    <p:extLst>
      <p:ext uri="{BB962C8B-B14F-4D97-AF65-F5344CB8AC3E}">
        <p14:creationId xmlns:p14="http://schemas.microsoft.com/office/powerpoint/2010/main" val="764217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81787" cy="3759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Next slide for New BOS session – slide 10 for Open Old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236D15A-F6BB-4345-B456-90710CBA3B51}" type="datetime1">
              <a:rPr lang="en-NZ" smtClean="0"/>
              <a:t>20/06/2020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NZ"/>
              <a:t>BridgeNZ Open Documentation</a:t>
            </a:r>
          </a:p>
        </p:txBody>
      </p:sp>
    </p:spTree>
    <p:extLst>
      <p:ext uri="{BB962C8B-B14F-4D97-AF65-F5344CB8AC3E}">
        <p14:creationId xmlns:p14="http://schemas.microsoft.com/office/powerpoint/2010/main" val="1078807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7945C0C-6FA0-470E-8D09-E8015E6ABA9A}" type="datetime1">
              <a:rPr lang="en-NZ" smtClean="0"/>
              <a:t>20/06/2020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NZ"/>
              <a:t>BridgeNZ Open Documentation</a:t>
            </a:r>
          </a:p>
        </p:txBody>
      </p:sp>
    </p:spTree>
    <p:extLst>
      <p:ext uri="{BB962C8B-B14F-4D97-AF65-F5344CB8AC3E}">
        <p14:creationId xmlns:p14="http://schemas.microsoft.com/office/powerpoint/2010/main" val="483419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2C7A23-52B5-4B25-9372-92CBB3E88105}" type="datetime1">
              <a:rPr lang="en-NZ" smtClean="0"/>
              <a:t>20/06/2020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NZ"/>
              <a:t>BridgeNZ Open Documentation</a:t>
            </a:r>
          </a:p>
        </p:txBody>
      </p:sp>
    </p:spTree>
    <p:extLst>
      <p:ext uri="{BB962C8B-B14F-4D97-AF65-F5344CB8AC3E}">
        <p14:creationId xmlns:p14="http://schemas.microsoft.com/office/powerpoint/2010/main" val="2925613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09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D48F-080A-4310-B013-0FC10102C500}" type="datetime1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349218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51BCA-3A8B-4698-8D19-2DD112C92211}" type="datetime1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548640"/>
            <a:ext cx="4829287" cy="36710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F09B4-A155-4DB2-9726-F0413D33FA1D}" type="datetime1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78C8-798B-4D61-A4EF-73A3CF38646D}" type="datetime1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4DB-7244-4C3E-9449-75B7E39C0BDB}" type="datetime1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D17C-9E6A-442F-9C66-44097CDF7DC6}" type="datetime1">
              <a:rPr lang="en-US" smtClean="0"/>
              <a:t>6/20/2020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CEC9-49F2-4F17-BEFE-BDEB7FDC9C42}" type="datetime1">
              <a:rPr lang="en-US" smtClean="0"/>
              <a:t>6/20/2020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E14ED-501B-41AA-85B7-5E97F7506817}" type="datetime1">
              <a:rPr lang="en-US" smtClean="0"/>
              <a:t>6/20/2020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55E7F-9AD2-4E16-8393-4D10909B4C99}" type="datetime1">
              <a:rPr lang="en-US" smtClean="0"/>
              <a:t>6/20/2020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98EF-DDC8-4E50-9E8B-748D99D8D6D7}" type="datetime1">
              <a:rPr lang="en-US" smtClean="0"/>
              <a:t>6/20/2020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5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B0D29-2272-44E8-94FF-120B62C3E925}" type="datetime1">
              <a:rPr lang="en-US" smtClean="0"/>
              <a:t>6/20/2020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D053440-2363-4533-AE41-C2608179E2C9}" type="datetime1">
              <a:rPr lang="en-US" smtClean="0"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file:///C:\bridgenz\Projects\BridgeTab\Dealing%20From%20Bos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/>
              <a:t>Guide for running smooth sessions…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err="1"/>
              <a:t>BridgeTab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27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9992" y="3651870"/>
            <a:ext cx="4453880" cy="857250"/>
          </a:xfrm>
        </p:spPr>
        <p:txBody>
          <a:bodyPr/>
          <a:lstStyle/>
          <a:p>
            <a:r>
              <a:rPr lang="en-NZ" dirty="0"/>
              <a:t>Finalise Deals</a:t>
            </a:r>
            <a:br>
              <a:rPr lang="en-NZ" dirty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95536" y="548640"/>
            <a:ext cx="4320480" cy="4345368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en-NZ" dirty="0"/>
              <a:t>When all contracts are analysed, close this window with the cross in the top right OR choose File </a:t>
            </a:r>
            <a:r>
              <a:rPr lang="en-NZ" dirty="0">
                <a:sym typeface="Wingdings"/>
              </a:rPr>
              <a:t></a:t>
            </a:r>
            <a:r>
              <a:rPr lang="en-NZ" dirty="0"/>
              <a:t>Exit</a:t>
            </a:r>
          </a:p>
          <a:p>
            <a:pPr marL="45720" indent="0">
              <a:buNone/>
            </a:pPr>
            <a:endParaRPr lang="en-NZ" dirty="0"/>
          </a:p>
          <a:p>
            <a:pPr marL="45720" indent="0">
              <a:buNone/>
            </a:pPr>
            <a:r>
              <a:rPr lang="en-NZ" dirty="0"/>
              <a:t>You can now CLOSE BOS</a:t>
            </a:r>
          </a:p>
          <a:p>
            <a:pPr marL="45720" indent="0">
              <a:buNone/>
            </a:pPr>
            <a:endParaRPr lang="en-NZ" dirty="0"/>
          </a:p>
          <a:p>
            <a:pPr marL="45720" indent="0">
              <a:buNone/>
            </a:pPr>
            <a:r>
              <a:rPr lang="en-NZ" dirty="0"/>
              <a:t>OR choose </a:t>
            </a:r>
          </a:p>
          <a:p>
            <a:pPr marL="45720" indent="0">
              <a:buNone/>
            </a:pPr>
            <a:r>
              <a:rPr lang="en-NZ" dirty="0"/>
              <a:t>File  </a:t>
            </a:r>
            <a:r>
              <a:rPr lang="en-NZ" dirty="0">
                <a:sym typeface="Wingdings" panose="05000000000000000000" pitchFamily="2" charset="2"/>
              </a:rPr>
              <a:t>  New</a:t>
            </a:r>
          </a:p>
          <a:p>
            <a:pPr marL="45720" indent="0">
              <a:buNone/>
            </a:pPr>
            <a:r>
              <a:rPr lang="en-NZ" dirty="0">
                <a:sym typeface="Wingdings" panose="05000000000000000000" pitchFamily="2" charset="2"/>
              </a:rPr>
              <a:t>To start a new session and generate another set of deals.</a:t>
            </a:r>
          </a:p>
          <a:p>
            <a:pPr marL="45720" indent="0">
              <a:buNone/>
            </a:pPr>
            <a:endParaRPr lang="en-NZ" dirty="0">
              <a:sym typeface="Wingdings" panose="05000000000000000000" pitchFamily="2" charset="2"/>
            </a:endParaRPr>
          </a:p>
          <a:p>
            <a:pPr marL="45720" indent="0">
              <a:buNone/>
            </a:pPr>
            <a:r>
              <a:rPr lang="en-NZ" dirty="0">
                <a:sym typeface="Wingdings" panose="05000000000000000000" pitchFamily="2" charset="2"/>
              </a:rPr>
              <a:t>OR “Start Scoring” if you are ready for that.</a:t>
            </a:r>
            <a:endParaRPr lang="en-NZ" dirty="0"/>
          </a:p>
          <a:p>
            <a:endParaRPr lang="en-NZ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3" y="519523"/>
            <a:ext cx="3905885" cy="172259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308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9" y="3279126"/>
            <a:ext cx="7622232" cy="857250"/>
          </a:xfrm>
        </p:spPr>
        <p:txBody>
          <a:bodyPr/>
          <a:lstStyle/>
          <a:p>
            <a:r>
              <a:rPr lang="en-NZ" dirty="0"/>
              <a:t>See </a:t>
            </a:r>
            <a:r>
              <a:rPr lang="en-NZ" sz="4800" dirty="0">
                <a:solidFill>
                  <a:schemeClr val="tx2"/>
                </a:solidFill>
                <a:hlinkClick r:id="rId3" action="ppaction://hlinkpres?slideindex=1&amp;slidetitle=" tooltip="Open Dealing Process presentation"/>
              </a:rPr>
              <a:t>dealing process</a:t>
            </a:r>
            <a:r>
              <a:rPr lang="en-NZ" sz="4800" dirty="0">
                <a:solidFill>
                  <a:schemeClr val="tx2"/>
                </a:solidFill>
              </a:rPr>
              <a:t> </a:t>
            </a:r>
            <a:endParaRPr lang="en-NZ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NZ" dirty="0"/>
              <a:t>This completes the deal generation.</a:t>
            </a:r>
          </a:p>
          <a:p>
            <a:endParaRPr lang="en-NZ" dirty="0"/>
          </a:p>
          <a:p>
            <a:r>
              <a:rPr lang="en-NZ" dirty="0"/>
              <a:t>Click the link below to continue the dealing process with Dealer4.</a:t>
            </a:r>
          </a:p>
          <a:p>
            <a:endParaRPr lang="en-NZ" dirty="0"/>
          </a:p>
          <a:p>
            <a:r>
              <a:rPr lang="en-NZ" dirty="0"/>
              <a:t>Continue to the nightly scoring process.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17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3848" y="4155926"/>
            <a:ext cx="5720423" cy="857250"/>
          </a:xfrm>
        </p:spPr>
        <p:txBody>
          <a:bodyPr/>
          <a:lstStyle/>
          <a:p>
            <a:r>
              <a:rPr lang="en-NZ" dirty="0"/>
              <a:t>Running the night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NZ" dirty="0"/>
              <a:t>Start BOS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751222"/>
            <a:ext cx="1865656" cy="141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5595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3" y="3279126"/>
            <a:ext cx="7766249" cy="857250"/>
          </a:xfrm>
        </p:spPr>
        <p:txBody>
          <a:bodyPr/>
          <a:lstStyle/>
          <a:p>
            <a:r>
              <a:rPr lang="en-NZ" dirty="0"/>
              <a:t>Open Existing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NZ" dirty="0"/>
              <a:t>You will use ‘Open old’ if the session has already been set up in BOS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707654"/>
            <a:ext cx="2876550" cy="117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196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NZ" dirty="0"/>
              <a:t>Select your event and ‘Open selected event’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275606"/>
            <a:ext cx="4819650" cy="2064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644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1807086"/>
          </a:xfrm>
        </p:spPr>
        <p:txBody>
          <a:bodyPr>
            <a:normAutofit/>
          </a:bodyPr>
          <a:lstStyle/>
          <a:p>
            <a:r>
              <a:rPr lang="en-NZ" dirty="0"/>
              <a:t>From BOS you can now click ‘Start scoring’</a:t>
            </a:r>
          </a:p>
          <a:p>
            <a:r>
              <a:rPr lang="en-NZ" dirty="0"/>
              <a:t>This will start Scorer AND will start the communications programme for the </a:t>
            </a:r>
            <a:r>
              <a:rPr lang="en-NZ" dirty="0" err="1"/>
              <a:t>BridgeTabs</a:t>
            </a:r>
            <a:r>
              <a:rPr lang="en-NZ" dirty="0"/>
              <a:t> (</a:t>
            </a:r>
            <a:r>
              <a:rPr lang="en-NZ" dirty="0" err="1"/>
              <a:t>BTAdmin</a:t>
            </a:r>
            <a:r>
              <a:rPr lang="en-NZ" dirty="0"/>
              <a:t>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571750"/>
            <a:ext cx="243840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66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5" y="3867894"/>
            <a:ext cx="6512511" cy="857250"/>
          </a:xfrm>
        </p:spPr>
        <p:txBody>
          <a:bodyPr/>
          <a:lstStyle/>
          <a:p>
            <a:r>
              <a:rPr lang="en-NZ" dirty="0"/>
              <a:t>Scorer now starts 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834978"/>
          </a:xfrm>
        </p:spPr>
        <p:txBody>
          <a:bodyPr/>
          <a:lstStyle/>
          <a:p>
            <a:r>
              <a:rPr lang="en-NZ" dirty="0"/>
              <a:t>Log in to Scorer …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025" y="1468041"/>
            <a:ext cx="4171950" cy="2207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64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564948"/>
          </a:xfrm>
        </p:spPr>
        <p:txBody>
          <a:bodyPr>
            <a:normAutofit fontScale="85000" lnSpcReduction="20000"/>
          </a:bodyPr>
          <a:lstStyle/>
          <a:p>
            <a:r>
              <a:rPr lang="en-NZ" dirty="0"/>
              <a:t>You should notice the </a:t>
            </a:r>
            <a:r>
              <a:rPr lang="en-NZ" dirty="0" err="1"/>
              <a:t>BridgeTab</a:t>
            </a:r>
            <a:r>
              <a:rPr lang="en-NZ" dirty="0"/>
              <a:t> icon at the bottom of the screen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67593"/>
            <a:ext cx="2195488" cy="1626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491880" y="1383618"/>
            <a:ext cx="5006468" cy="11467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dirty="0"/>
              <a:t>This screen is used to check licences and also to confirm the computer’s IP address (needed by the </a:t>
            </a:r>
            <a:r>
              <a:rPr lang="en-NZ" dirty="0" err="1"/>
              <a:t>BridgeTabs</a:t>
            </a:r>
            <a:r>
              <a:rPr lang="en-NZ" dirty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890" y="2530377"/>
            <a:ext cx="4723458" cy="2539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0261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635" y="1329612"/>
            <a:ext cx="4858784" cy="3564396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rgbClr val="000000">
                <a:alpha val="48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355055"/>
            <a:ext cx="6400800" cy="996996"/>
          </a:xfrm>
        </p:spPr>
        <p:txBody>
          <a:bodyPr>
            <a:normAutofit fontScale="92500" lnSpcReduction="20000"/>
          </a:bodyPr>
          <a:lstStyle/>
          <a:p>
            <a:r>
              <a:rPr lang="en-NZ" dirty="0"/>
              <a:t>Back to Scorer, and create your session in the normal way – set up the section(s).</a:t>
            </a:r>
          </a:p>
          <a:p>
            <a:r>
              <a:rPr lang="en-NZ" dirty="0"/>
              <a:t>Usually you only have one section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2" y="2145499"/>
            <a:ext cx="3802597" cy="23164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dirty="0"/>
              <a:t>NOTE: If more than one section, </a:t>
            </a:r>
            <a:br>
              <a:rPr lang="en-NZ" dirty="0"/>
            </a:br>
            <a:r>
              <a:rPr lang="en-NZ" dirty="0"/>
              <a:t>use different letters for the Section Room</a:t>
            </a:r>
          </a:p>
          <a:p>
            <a:endParaRPr lang="en-NZ" dirty="0"/>
          </a:p>
          <a:p>
            <a:r>
              <a:rPr lang="en-NZ" dirty="0"/>
              <a:t>Each section will use a DIFFERENT room and colour in the setup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9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564948"/>
          </a:xfrm>
        </p:spPr>
        <p:txBody>
          <a:bodyPr/>
          <a:lstStyle/>
          <a:p>
            <a:r>
              <a:rPr lang="en-NZ" dirty="0"/>
              <a:t>Typical session setup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7594"/>
            <a:ext cx="7776864" cy="33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84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249492"/>
            <a:ext cx="4068451" cy="857250"/>
          </a:xfrm>
        </p:spPr>
        <p:txBody>
          <a:bodyPr/>
          <a:lstStyle/>
          <a:p>
            <a:r>
              <a:rPr lang="en-NZ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00200" y="1140591"/>
            <a:ext cx="6812160" cy="3321369"/>
          </a:xfrm>
        </p:spPr>
        <p:txBody>
          <a:bodyPr>
            <a:normAutofit fontScale="92500" lnSpcReduction="20000"/>
          </a:bodyPr>
          <a:lstStyle/>
          <a:p>
            <a:r>
              <a:rPr lang="en-NZ" sz="2800" dirty="0"/>
              <a:t>Long Before the session</a:t>
            </a:r>
          </a:p>
          <a:p>
            <a:endParaRPr lang="en-NZ" sz="2800" dirty="0"/>
          </a:p>
          <a:p>
            <a:r>
              <a:rPr lang="en-NZ" sz="2800" dirty="0">
                <a:hlinkClick r:id="rId2" action="ppaction://hlinksldjump"/>
              </a:rPr>
              <a:t>Before the session</a:t>
            </a:r>
            <a:endParaRPr lang="en-NZ" sz="2800" dirty="0"/>
          </a:p>
          <a:p>
            <a:endParaRPr lang="en-NZ" sz="2800" dirty="0"/>
          </a:p>
          <a:p>
            <a:r>
              <a:rPr lang="en-NZ" sz="2800" dirty="0">
                <a:hlinkClick r:id="rId3" action="ppaction://hlinksldjump"/>
              </a:rPr>
              <a:t>During the session</a:t>
            </a:r>
            <a:endParaRPr lang="en-NZ" sz="2800" dirty="0"/>
          </a:p>
          <a:p>
            <a:endParaRPr lang="en-NZ" sz="2800" dirty="0"/>
          </a:p>
          <a:p>
            <a:r>
              <a:rPr lang="en-NZ" sz="2800" dirty="0">
                <a:hlinkClick r:id="rId4" action="ppaction://hlinksldjump"/>
              </a:rPr>
              <a:t>After the session</a:t>
            </a:r>
            <a:endParaRPr lang="en-NZ" sz="2800" dirty="0"/>
          </a:p>
          <a:p>
            <a:pPr marL="45720" indent="0">
              <a:buNone/>
            </a:pPr>
            <a:endParaRPr lang="en-NZ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1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3" y="3279126"/>
            <a:ext cx="7766248" cy="857250"/>
          </a:xfrm>
        </p:spPr>
        <p:txBody>
          <a:bodyPr/>
          <a:lstStyle/>
          <a:p>
            <a:r>
              <a:rPr lang="en-NZ" dirty="0"/>
              <a:t>STARTING THE SERVER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11560" y="548640"/>
            <a:ext cx="7560840" cy="402930"/>
          </a:xfrm>
        </p:spPr>
        <p:txBody>
          <a:bodyPr>
            <a:normAutofit lnSpcReduction="10000"/>
          </a:bodyPr>
          <a:lstStyle/>
          <a:p>
            <a:r>
              <a:rPr lang="en-NZ" dirty="0"/>
              <a:t>Once the session is added, click ‘Start Remote Server’</a:t>
            </a:r>
          </a:p>
        </p:txBody>
      </p:sp>
      <p:pic>
        <p:nvPicPr>
          <p:cNvPr id="12290" name="Picture 2">
            <a:hlinkClick r:id="" action="ppaction://noaction">
              <a:snd r:embed="rId2" name="TIMETOBL.WAV"/>
            </a:hlinkClick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7" y="1113588"/>
            <a:ext cx="1609725" cy="1578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763958" y="1221600"/>
            <a:ext cx="4888162" cy="1296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dirty="0"/>
              <a:t>The radio buttons ‘Start new session’ and ‘Resume session’ are primarily for BridgePad and do not have any effect on </a:t>
            </a:r>
            <a:r>
              <a:rPr lang="en-NZ" dirty="0" err="1"/>
              <a:t>BridgeScorers</a:t>
            </a:r>
            <a:r>
              <a:rPr lang="en-NZ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566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548640"/>
            <a:ext cx="8136904" cy="456936"/>
          </a:xfrm>
        </p:spPr>
        <p:txBody>
          <a:bodyPr/>
          <a:lstStyle/>
          <a:p>
            <a:r>
              <a:rPr lang="en-NZ" dirty="0"/>
              <a:t>The defaults will be set and stay unchanged for most sessions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3928" y="1059727"/>
            <a:ext cx="213056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dirty="0"/>
              <a:t>Points related to declarer will give: </a:t>
            </a:r>
          </a:p>
          <a:p>
            <a:pPr algn="ctr"/>
            <a:r>
              <a:rPr lang="en-NZ" sz="1600" dirty="0"/>
              <a:t>If ticked</a:t>
            </a:r>
          </a:p>
          <a:p>
            <a:pPr algn="ctr"/>
            <a:r>
              <a:rPr lang="en-NZ" sz="1600" dirty="0"/>
              <a:t>EW</a:t>
            </a:r>
          </a:p>
          <a:p>
            <a:pPr algn="ctr"/>
            <a:r>
              <a:rPr lang="en-NZ" sz="1600" dirty="0"/>
              <a:t>-500</a:t>
            </a:r>
          </a:p>
          <a:p>
            <a:pPr algn="ctr"/>
            <a:r>
              <a:rPr lang="en-NZ" sz="1600" dirty="0"/>
              <a:t>For </a:t>
            </a:r>
          </a:p>
          <a:p>
            <a:pPr algn="ctr"/>
            <a:r>
              <a:rPr lang="en-NZ" sz="1600" dirty="0"/>
              <a:t>3HX  E -2 </a:t>
            </a:r>
            <a:r>
              <a:rPr lang="en-NZ" sz="1600" dirty="0" err="1"/>
              <a:t>Vul</a:t>
            </a:r>
            <a:endParaRPr lang="en-NZ" sz="1600" dirty="0"/>
          </a:p>
          <a:p>
            <a:pPr algn="ctr"/>
            <a:endParaRPr lang="en-NZ" sz="1600" dirty="0"/>
          </a:p>
          <a:p>
            <a:pPr algn="ctr"/>
            <a:r>
              <a:rPr lang="en-NZ" sz="1600" dirty="0"/>
              <a:t>If NOT ticked</a:t>
            </a:r>
          </a:p>
          <a:p>
            <a:pPr algn="ctr"/>
            <a:r>
              <a:rPr lang="en-NZ" sz="1600" dirty="0"/>
              <a:t>NS</a:t>
            </a:r>
          </a:p>
          <a:p>
            <a:pPr algn="ctr"/>
            <a:r>
              <a:rPr lang="en-NZ" sz="1600" dirty="0"/>
              <a:t>500</a:t>
            </a:r>
          </a:p>
          <a:p>
            <a:pPr algn="ctr"/>
            <a:r>
              <a:rPr lang="en-NZ" sz="1600" dirty="0"/>
              <a:t>For </a:t>
            </a:r>
          </a:p>
          <a:p>
            <a:pPr algn="ctr"/>
            <a:r>
              <a:rPr lang="en-NZ" sz="1600" dirty="0"/>
              <a:t>3HX  E -2 </a:t>
            </a:r>
            <a:r>
              <a:rPr lang="en-NZ" sz="1600" dirty="0" err="1"/>
              <a:t>Vul</a:t>
            </a:r>
            <a:endParaRPr lang="en-NZ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395536" y="4677984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Note: Those settings circled need to be changed currently for tournaments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902535"/>
            <a:ext cx="6315075" cy="3607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8813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0098" y="4083918"/>
            <a:ext cx="4198110" cy="594066"/>
          </a:xfrm>
        </p:spPr>
        <p:txBody>
          <a:bodyPr/>
          <a:lstStyle/>
          <a:p>
            <a:r>
              <a:rPr lang="en-NZ" sz="2800" dirty="0"/>
              <a:t>Ready to Rumble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95536" y="403160"/>
            <a:ext cx="7263748" cy="1016462"/>
          </a:xfrm>
        </p:spPr>
        <p:txBody>
          <a:bodyPr>
            <a:noAutofit/>
          </a:bodyPr>
          <a:lstStyle/>
          <a:p>
            <a:r>
              <a:rPr lang="en-NZ" sz="2000" dirty="0"/>
              <a:t>One last step .. </a:t>
            </a:r>
            <a:r>
              <a:rPr lang="en-NZ" sz="2000" b="1" u="sng" dirty="0"/>
              <a:t>Click Start</a:t>
            </a:r>
          </a:p>
          <a:p>
            <a:r>
              <a:rPr lang="en-NZ" sz="1600" dirty="0"/>
              <a:t>Since you are using the network, Base station is not required, so the red box with N/A is not relevant at all.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209" y="1562174"/>
            <a:ext cx="7077075" cy="2521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7565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414" y="3815018"/>
            <a:ext cx="6512511" cy="857250"/>
          </a:xfrm>
        </p:spPr>
        <p:txBody>
          <a:bodyPr/>
          <a:lstStyle/>
          <a:p>
            <a:r>
              <a:rPr lang="en-NZ" dirty="0"/>
              <a:t>Finding </a:t>
            </a:r>
            <a:r>
              <a:rPr lang="en-NZ" dirty="0" err="1"/>
              <a:t>Nemo</a:t>
            </a:r>
            <a:r>
              <a:rPr lang="en-NZ" dirty="0"/>
              <a:t>?...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51920" y="548641"/>
            <a:ext cx="4435971" cy="1375038"/>
          </a:xfrm>
        </p:spPr>
        <p:txBody>
          <a:bodyPr>
            <a:normAutofit lnSpcReduction="10000"/>
          </a:bodyPr>
          <a:lstStyle/>
          <a:p>
            <a:r>
              <a:rPr lang="en-NZ" dirty="0"/>
              <a:t>Using ‘Change view’ shows either board numbers or pair numbers at the table for the round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005576"/>
            <a:ext cx="3286125" cy="1293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2193708"/>
            <a:ext cx="3571875" cy="1407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678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9552" y="548640"/>
            <a:ext cx="6192688" cy="2131122"/>
          </a:xfrm>
        </p:spPr>
        <p:txBody>
          <a:bodyPr>
            <a:normAutofit fontScale="92500" lnSpcReduction="20000"/>
          </a:bodyPr>
          <a:lstStyle/>
          <a:p>
            <a:r>
              <a:rPr lang="en-NZ" dirty="0"/>
              <a:t>As the tables connect, the ‘</a:t>
            </a:r>
            <a:r>
              <a:rPr lang="en-NZ" dirty="0" err="1"/>
              <a:t>Tbl</a:t>
            </a:r>
            <a:r>
              <a:rPr lang="en-NZ" dirty="0"/>
              <a:t>’ number turns green</a:t>
            </a:r>
          </a:p>
          <a:p>
            <a:endParaRPr lang="en-NZ" dirty="0"/>
          </a:p>
          <a:p>
            <a:r>
              <a:rPr lang="en-NZ" dirty="0"/>
              <a:t>Use Ctrl-N  [or View </a:t>
            </a:r>
            <a:r>
              <a:rPr lang="en-NZ" dirty="0">
                <a:sym typeface="Wingdings" panose="05000000000000000000" pitchFamily="2" charset="2"/>
              </a:rPr>
              <a:t> Player Names] </a:t>
            </a:r>
            <a:r>
              <a:rPr lang="en-NZ" dirty="0"/>
              <a:t>to display names entered</a:t>
            </a:r>
            <a:br>
              <a:rPr lang="en-NZ" dirty="0"/>
            </a:br>
            <a:r>
              <a:rPr lang="en-NZ" dirty="0"/>
              <a:t>(Close this window and re-open to refresh the name list)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06958"/>
            <a:ext cx="2098526" cy="1661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15766"/>
            <a:ext cx="4924425" cy="212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312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1591062"/>
          </a:xfrm>
        </p:spPr>
        <p:txBody>
          <a:bodyPr>
            <a:normAutofit fontScale="92500" lnSpcReduction="20000"/>
          </a:bodyPr>
          <a:lstStyle/>
          <a:p>
            <a:r>
              <a:rPr lang="en-NZ" dirty="0"/>
              <a:t>When the first result comes in for the round, the entire round column turns yellow.</a:t>
            </a:r>
          </a:p>
          <a:p>
            <a:endParaRPr lang="en-NZ" dirty="0"/>
          </a:p>
          <a:p>
            <a:r>
              <a:rPr lang="en-NZ" dirty="0"/>
              <a:t>Clicking on the round cell displays the results received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3" y="735547"/>
            <a:ext cx="981075" cy="76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512" y="1953336"/>
            <a:ext cx="4077420" cy="1128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68044" y="3453760"/>
            <a:ext cx="34293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Clicking on the result line displays the hand record also.  The Director is able to modify a result from here if required.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17744"/>
            <a:ext cx="4536504" cy="209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642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3597864"/>
            <a:ext cx="7406208" cy="857250"/>
          </a:xfrm>
        </p:spPr>
        <p:txBody>
          <a:bodyPr/>
          <a:lstStyle/>
          <a:p>
            <a:r>
              <a:rPr lang="en-NZ" dirty="0"/>
              <a:t>Director changing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/>
              <a:t>Note that changes can be made on the computer if the director is confident the change is required.</a:t>
            </a:r>
          </a:p>
          <a:p>
            <a:r>
              <a:rPr lang="en-NZ" dirty="0"/>
              <a:t>Click on the cell with the result, and you can enter a result or modify an existing result</a:t>
            </a:r>
          </a:p>
          <a:p>
            <a:r>
              <a:rPr lang="en-NZ" dirty="0"/>
              <a:t>Format for the entry is:</a:t>
            </a:r>
            <a:br>
              <a:rPr lang="en-NZ" dirty="0"/>
            </a:br>
            <a:r>
              <a:rPr lang="en-NZ" dirty="0"/>
              <a:t>Contract Declarer result</a:t>
            </a:r>
            <a:br>
              <a:rPr lang="en-NZ" dirty="0"/>
            </a:br>
            <a:r>
              <a:rPr lang="en-NZ" dirty="0"/>
              <a:t>Best form for result is the </a:t>
            </a:r>
            <a:br>
              <a:rPr lang="en-NZ" dirty="0"/>
            </a:br>
            <a:r>
              <a:rPr lang="en-NZ" dirty="0"/>
              <a:t>NUMBER OF TRICKS MADE</a:t>
            </a:r>
          </a:p>
          <a:p>
            <a:endParaRPr lang="en-N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535011"/>
            <a:ext cx="31051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341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3769" y="4191930"/>
            <a:ext cx="6512511" cy="857250"/>
          </a:xfrm>
        </p:spPr>
        <p:txBody>
          <a:bodyPr/>
          <a:lstStyle/>
          <a:p>
            <a:r>
              <a:rPr lang="en-NZ" dirty="0"/>
              <a:t>Change on </a:t>
            </a:r>
            <a:r>
              <a:rPr lang="en-NZ" dirty="0" err="1"/>
              <a:t>BridgeTabs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3589284"/>
          </a:xfrm>
        </p:spPr>
        <p:txBody>
          <a:bodyPr>
            <a:normAutofit fontScale="92500" lnSpcReduction="20000"/>
          </a:bodyPr>
          <a:lstStyle/>
          <a:p>
            <a:r>
              <a:rPr lang="en-NZ" dirty="0"/>
              <a:t>On the </a:t>
            </a:r>
            <a:r>
              <a:rPr lang="en-NZ" dirty="0" err="1"/>
              <a:t>BridgeTabs</a:t>
            </a:r>
            <a:r>
              <a:rPr lang="en-NZ" dirty="0"/>
              <a:t>, if a player has entered a result incorrectly then they are usually able to correct it themselves in the same round by pressing on the incorrect result and changing it.</a:t>
            </a:r>
          </a:p>
          <a:p>
            <a:endParaRPr lang="en-NZ" dirty="0"/>
          </a:p>
          <a:p>
            <a:r>
              <a:rPr lang="en-NZ" dirty="0"/>
              <a:t>If the </a:t>
            </a:r>
            <a:r>
              <a:rPr lang="en-NZ" dirty="0" err="1"/>
              <a:t>BridgeTab</a:t>
            </a:r>
            <a:r>
              <a:rPr lang="en-NZ" dirty="0"/>
              <a:t> has gone to a subsequent round, then the TD may access the results in the TD menu by holding the ? For 5 seconds and typing in the PIN set for the session.</a:t>
            </a:r>
          </a:p>
          <a:p>
            <a:r>
              <a:rPr lang="en-NZ" dirty="0"/>
              <a:t>This process allows the Director to modify the result on a board played at that table or assign an artificial adjusted score.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567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528" y="555526"/>
            <a:ext cx="6696744" cy="4021332"/>
          </a:xfrm>
        </p:spPr>
        <p:txBody>
          <a:bodyPr>
            <a:normAutofit fontScale="92500"/>
          </a:bodyPr>
          <a:lstStyle/>
          <a:p>
            <a:r>
              <a:rPr lang="en-NZ" dirty="0"/>
              <a:t>From Scorer you can Upload Names at any time – best to give the players a chance to get them in so after the first round is OK or you can wait till the end.</a:t>
            </a:r>
          </a:p>
          <a:p>
            <a:endParaRPr lang="en-NZ" dirty="0"/>
          </a:p>
          <a:p>
            <a:r>
              <a:rPr lang="en-NZ" dirty="0"/>
              <a:t>When all results are in (all cells green) then Upload Results</a:t>
            </a:r>
            <a:br>
              <a:rPr lang="en-NZ" dirty="0"/>
            </a:br>
            <a:endParaRPr lang="en-NZ" dirty="0"/>
          </a:p>
          <a:p>
            <a:r>
              <a:rPr lang="en-NZ" dirty="0"/>
              <a:t>NOTE: you can stop the server and close it down at the end of play, but the </a:t>
            </a:r>
            <a:r>
              <a:rPr lang="en-NZ" dirty="0" err="1"/>
              <a:t>BridgeTab</a:t>
            </a:r>
            <a:r>
              <a:rPr lang="en-NZ" dirty="0"/>
              <a:t> and Scorer are effectively independent and one does not need to be running for the other to be fully functional. </a:t>
            </a:r>
          </a:p>
        </p:txBody>
      </p:sp>
      <p:pic>
        <p:nvPicPr>
          <p:cNvPr id="18434" name="Picture 2">
            <a:hlinkClick r:id="" action="ppaction://noaction">
              <a:snd r:embed="rId2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419849"/>
            <a:ext cx="12192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099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Attach Dealing File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167595"/>
            <a:ext cx="4115374" cy="1407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03498"/>
            <a:ext cx="4229100" cy="892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9552" y="465516"/>
            <a:ext cx="33843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Before sending results to the web, attach the dealing file.</a:t>
            </a:r>
          </a:p>
          <a:p>
            <a:endParaRPr lang="en-NZ" dirty="0"/>
          </a:p>
          <a:p>
            <a:r>
              <a:rPr lang="en-NZ" dirty="0"/>
              <a:t>If this is forgotten, then it can easily be attached later and sent again with XML.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55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15766"/>
            <a:ext cx="6512511" cy="1656184"/>
          </a:xfrm>
        </p:spPr>
        <p:txBody>
          <a:bodyPr/>
          <a:lstStyle/>
          <a:p>
            <a:r>
              <a:rPr lang="en-NZ" dirty="0"/>
              <a:t>HAND GENERATION &amp; DEALING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1375038"/>
          </a:xfrm>
        </p:spPr>
        <p:txBody>
          <a:bodyPr>
            <a:normAutofit/>
          </a:bodyPr>
          <a:lstStyle/>
          <a:p>
            <a:r>
              <a:rPr lang="en-NZ" dirty="0"/>
              <a:t>It is recommended that this system change to a much easier and less user-dependent option using BOS.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084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2246" y="195486"/>
            <a:ext cx="4392488" cy="4575107"/>
          </a:xfrm>
        </p:spPr>
        <p:txBody>
          <a:bodyPr>
            <a:normAutofit fontScale="92500" lnSpcReduction="10000"/>
          </a:bodyPr>
          <a:lstStyle/>
          <a:p>
            <a:r>
              <a:rPr lang="en-NZ" dirty="0"/>
              <a:t>Once names and results are uploaded, click </a:t>
            </a:r>
            <a:br>
              <a:rPr lang="en-NZ" dirty="0"/>
            </a:br>
            <a:r>
              <a:rPr lang="en-NZ" dirty="0"/>
              <a:t>Calculate Results.</a:t>
            </a:r>
          </a:p>
          <a:p>
            <a:endParaRPr lang="en-NZ" dirty="0"/>
          </a:p>
          <a:p>
            <a:r>
              <a:rPr lang="en-NZ" dirty="0"/>
              <a:t>Click XML to send the results to the web.</a:t>
            </a:r>
          </a:p>
          <a:p>
            <a:endParaRPr lang="en-NZ" dirty="0"/>
          </a:p>
          <a:p>
            <a:r>
              <a:rPr lang="en-NZ" dirty="0"/>
              <a:t>NOTE: The C-points are sent when the Results report is closed unless the “Don’t Send C-points” check box is ticked. It would be unusual to tick this and only tick it if you are checking the effect of an adjustment.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201" y="249492"/>
            <a:ext cx="4019550" cy="192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988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Finishing up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NZ" dirty="0"/>
              <a:t>Now close Scorer</a:t>
            </a:r>
          </a:p>
          <a:p>
            <a:r>
              <a:rPr lang="en-NZ" dirty="0"/>
              <a:t>Close BOS</a:t>
            </a:r>
          </a:p>
          <a:p>
            <a:r>
              <a:rPr lang="en-NZ" dirty="0"/>
              <a:t>Shut down</a:t>
            </a:r>
          </a:p>
          <a:p>
            <a:r>
              <a:rPr lang="en-NZ" dirty="0"/>
              <a:t>Enjoy the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49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AB22F81-2FC9-402D-9BA4-6C957C784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B0323C-B1D6-4D27-AD93-4C54B6F10D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7533456" cy="3967326"/>
          </a:xfrm>
        </p:spPr>
        <p:txBody>
          <a:bodyPr>
            <a:norm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en-NZ" sz="1600" dirty="0"/>
              <a:t>Start BOS</a:t>
            </a:r>
          </a:p>
          <a:p>
            <a:pPr marL="502920" indent="-457200">
              <a:buFont typeface="+mj-lt"/>
              <a:buAutoNum type="arabicPeriod"/>
            </a:pPr>
            <a:r>
              <a:rPr lang="en-NZ" sz="1600" dirty="0"/>
              <a:t>Open Old – select correct BOS event for session – Open selected event</a:t>
            </a:r>
          </a:p>
          <a:p>
            <a:pPr marL="502920" indent="-457200">
              <a:buFont typeface="+mj-lt"/>
              <a:buAutoNum type="arabicPeriod"/>
            </a:pPr>
            <a:r>
              <a:rPr lang="en-NZ" sz="1600" dirty="0"/>
              <a:t>Start Scoring</a:t>
            </a:r>
          </a:p>
          <a:p>
            <a:pPr marL="502920" indent="-457200">
              <a:buFont typeface="+mj-lt"/>
              <a:buAutoNum type="arabicPeriod"/>
            </a:pPr>
            <a:r>
              <a:rPr lang="en-NZ" sz="1600" dirty="0"/>
              <a:t>Check BTAdmin icon                      is in the taskbar</a:t>
            </a:r>
          </a:p>
          <a:p>
            <a:pPr marL="502920" indent="-457200">
              <a:buFont typeface="+mj-lt"/>
              <a:buAutoNum type="arabicPeriod"/>
            </a:pPr>
            <a:r>
              <a:rPr lang="en-NZ" sz="1600" dirty="0"/>
              <a:t>Score/Ladder</a:t>
            </a:r>
          </a:p>
          <a:p>
            <a:pPr marL="502920" indent="-457200">
              <a:buFont typeface="+mj-lt"/>
              <a:buAutoNum type="arabicPeriod"/>
            </a:pPr>
            <a:r>
              <a:rPr lang="en-NZ" sz="1600" dirty="0"/>
              <a:t>Select session</a:t>
            </a:r>
          </a:p>
          <a:p>
            <a:pPr marL="502920" indent="-457200">
              <a:buFont typeface="+mj-lt"/>
              <a:buAutoNum type="arabicPeriod"/>
            </a:pPr>
            <a:r>
              <a:rPr lang="en-NZ" sz="1600" dirty="0"/>
              <a:t>Set up section(s)</a:t>
            </a:r>
          </a:p>
          <a:p>
            <a:pPr marL="502920" indent="-457200">
              <a:buFont typeface="+mj-lt"/>
              <a:buAutoNum type="arabicPeriod"/>
            </a:pPr>
            <a:r>
              <a:rPr lang="en-NZ" sz="1600" dirty="0"/>
              <a:t>Start Remote Server</a:t>
            </a:r>
          </a:p>
          <a:p>
            <a:pPr marL="502920" indent="-457200">
              <a:buFont typeface="+mj-lt"/>
              <a:buAutoNum type="arabicPeriod"/>
            </a:pPr>
            <a:r>
              <a:rPr lang="en-NZ" sz="1600" dirty="0"/>
              <a:t>Save</a:t>
            </a:r>
          </a:p>
          <a:p>
            <a:pPr marL="502920" indent="-457200">
              <a:buFont typeface="+mj-lt"/>
              <a:buAutoNum type="arabicPeriod"/>
            </a:pPr>
            <a:r>
              <a:rPr lang="en-NZ" sz="1600" dirty="0"/>
              <a:t>START [in BSControl]</a:t>
            </a:r>
          </a:p>
          <a:p>
            <a:pPr marL="502920" indent="-457200">
              <a:buFont typeface="+mj-lt"/>
              <a:buAutoNum type="arabicPeriod"/>
            </a:pPr>
            <a:endParaRPr lang="en-NZ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6CA55B-F0C1-45B5-A6E9-34BE9E1D184C}"/>
              </a:ext>
            </a:extLst>
          </p:cNvPr>
          <p:cNvSpPr txBox="1"/>
          <p:nvPr/>
        </p:nvSpPr>
        <p:spPr>
          <a:xfrm>
            <a:off x="1115616" y="24050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Summary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5E3D611A-A7FE-468D-BCAF-3A9F7C116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3584" y="1122308"/>
            <a:ext cx="1296144" cy="960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45EF110-E569-4C78-A51C-CFF5B5D7EB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6473" y="1820164"/>
            <a:ext cx="733527" cy="63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4222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AB22F81-2FC9-402D-9BA4-6C957C784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B0323C-B1D6-4D27-AD93-4C54B6F10D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7533456" cy="3967326"/>
          </a:xfrm>
        </p:spPr>
        <p:txBody>
          <a:bodyPr>
            <a:normAutofit lnSpcReduction="10000"/>
          </a:bodyPr>
          <a:lstStyle/>
          <a:p>
            <a:pPr marL="502920" indent="-457200">
              <a:buFont typeface="+mj-lt"/>
              <a:buAutoNum type="arabicPeriod"/>
            </a:pPr>
            <a:r>
              <a:rPr lang="en-NZ" sz="1600" dirty="0"/>
              <a:t>Change names in BSControl</a:t>
            </a:r>
            <a:br>
              <a:rPr lang="en-NZ" sz="1600" dirty="0"/>
            </a:br>
            <a:r>
              <a:rPr lang="en-NZ" sz="1600" dirty="0"/>
              <a:t>Ctrl-N OR View </a:t>
            </a:r>
            <a:r>
              <a:rPr lang="en-NZ" sz="1600" dirty="0">
                <a:sym typeface="Wingdings" panose="05000000000000000000" pitchFamily="2" charset="2"/>
              </a:rPr>
              <a:t> Player Names</a:t>
            </a:r>
            <a:br>
              <a:rPr lang="en-NZ" sz="1600" dirty="0">
                <a:sym typeface="Wingdings" panose="05000000000000000000" pitchFamily="2" charset="2"/>
              </a:rPr>
            </a:br>
            <a:r>
              <a:rPr lang="en-NZ" sz="1600" dirty="0">
                <a:sym typeface="Wingdings" panose="05000000000000000000" pitchFamily="2" charset="2"/>
              </a:rPr>
              <a:t>Change number of player who is incorrect</a:t>
            </a:r>
            <a:br>
              <a:rPr lang="en-NZ" sz="1600" dirty="0">
                <a:sym typeface="Wingdings" panose="05000000000000000000" pitchFamily="2" charset="2"/>
              </a:rPr>
            </a:br>
            <a:r>
              <a:rPr lang="en-NZ" sz="1100" dirty="0">
                <a:sym typeface="Wingdings" panose="05000000000000000000" pitchFamily="2" charset="2"/>
              </a:rPr>
              <a:t>NOTE: IF the player is already entered, then you will be prompted to SWAP the players</a:t>
            </a:r>
            <a:endParaRPr lang="en-NZ" sz="1100" dirty="0"/>
          </a:p>
          <a:p>
            <a:pPr marL="502920" indent="-457200">
              <a:buFont typeface="+mj-lt"/>
              <a:buAutoNum type="arabicPeriod"/>
            </a:pPr>
            <a:r>
              <a:rPr lang="en-NZ" sz="1600" dirty="0"/>
              <a:t>Click on a cell to see the boards played at that table in that round</a:t>
            </a:r>
            <a:br>
              <a:rPr lang="en-NZ" sz="1600" dirty="0"/>
            </a:br>
            <a:r>
              <a:rPr lang="en-NZ" sz="1600" dirty="0"/>
              <a:t>Click on the line with the contract/result to be changed</a:t>
            </a:r>
            <a:br>
              <a:rPr lang="en-NZ" sz="1600" dirty="0"/>
            </a:br>
            <a:r>
              <a:rPr lang="en-NZ" sz="1600" dirty="0"/>
              <a:t>Make the changes then press ENTER .. Accepting the changes if correct</a:t>
            </a:r>
            <a:br>
              <a:rPr lang="en-NZ" sz="1600" dirty="0"/>
            </a:br>
            <a:br>
              <a:rPr lang="en-NZ" sz="1600" dirty="0"/>
            </a:br>
            <a:r>
              <a:rPr lang="en-NZ" sz="1600" dirty="0"/>
              <a:t>Acceptable Results</a:t>
            </a:r>
            <a:br>
              <a:rPr lang="en-NZ" sz="1600" dirty="0"/>
            </a:br>
            <a:r>
              <a:rPr lang="en-NZ" sz="1600" dirty="0"/>
              <a:t>2H S =		Result .. 140</a:t>
            </a:r>
            <a:br>
              <a:rPr lang="en-NZ" sz="1600" dirty="0"/>
            </a:br>
            <a:r>
              <a:rPr lang="en-NZ" sz="1600" dirty="0"/>
              <a:t>2H S 8		Result .. 140</a:t>
            </a:r>
            <a:br>
              <a:rPr lang="en-NZ" sz="1600" dirty="0"/>
            </a:br>
            <a:r>
              <a:rPr lang="en-NZ" sz="1600" dirty="0"/>
              <a:t>2H S 2		Result .. -300 [OR -600 VUL]</a:t>
            </a:r>
            <a:br>
              <a:rPr lang="en-NZ" sz="1600" dirty="0"/>
            </a:br>
            <a:r>
              <a:rPr lang="en-NZ" sz="1600" dirty="0"/>
              <a:t>60%-40%		Adjusted score  </a:t>
            </a:r>
            <a:br>
              <a:rPr lang="en-NZ" sz="1600" dirty="0"/>
            </a:br>
            <a:r>
              <a:rPr lang="en-NZ" sz="1600" dirty="0"/>
              <a:t>empty or NP		Not played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45720" indent="0">
              <a:buNone/>
            </a:pPr>
            <a:r>
              <a:rPr lang="en-NZ" sz="1600" dirty="0"/>
              <a:t>REMEMBER Changes made in BSControl will be uploaded to Scorer with “Upload Names” and “Upload Results” buttons in Scorer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6CA55B-F0C1-45B5-A6E9-34BE9E1D184C}"/>
              </a:ext>
            </a:extLst>
          </p:cNvPr>
          <p:cNvSpPr txBox="1"/>
          <p:nvPr/>
        </p:nvSpPr>
        <p:spPr>
          <a:xfrm>
            <a:off x="1115616" y="240506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Making Changes in BSControl</a:t>
            </a:r>
          </a:p>
        </p:txBody>
      </p:sp>
    </p:spTree>
    <p:extLst>
      <p:ext uri="{BB962C8B-B14F-4D97-AF65-F5344CB8AC3E}">
        <p14:creationId xmlns:p14="http://schemas.microsoft.com/office/powerpoint/2010/main" val="32351481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AB22F81-2FC9-402D-9BA4-6C957C784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B0323C-B1D6-4D27-AD93-4C54B6F10D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7533456" cy="3967326"/>
          </a:xfrm>
        </p:spPr>
        <p:txBody>
          <a:bodyPr>
            <a:norm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en-NZ" sz="1600" dirty="0"/>
              <a:t>IF a player name is changed in Scorer (in the Enter Names screen) then uploading names again will undo this change!</a:t>
            </a:r>
            <a:endParaRPr lang="en-NZ" sz="1100" dirty="0"/>
          </a:p>
          <a:p>
            <a:pPr marL="502920" indent="-457200">
              <a:buFont typeface="+mj-lt"/>
              <a:buAutoNum type="arabicPeriod"/>
            </a:pPr>
            <a:r>
              <a:rPr lang="en-NZ" sz="1600" dirty="0"/>
              <a:t>IF a score is changed (in the Enter Scores screen) then uploading results will undo the changes!  </a:t>
            </a:r>
            <a:br>
              <a:rPr lang="en-NZ" sz="1600" dirty="0"/>
            </a:br>
            <a:br>
              <a:rPr lang="en-NZ" sz="1600" dirty="0"/>
            </a:br>
            <a:r>
              <a:rPr lang="en-NZ" sz="1600" dirty="0"/>
              <a:t>IMPORTANT: Changing results in Scorer without correcting the contract in BSControl [or using “Edit Received Data”] will result in inconsistent results on the website such as 2H S 4    420 when the scorer in Scorer was changed to 420 but the contract in the BridgeTab was not changed to 4H.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6CA55B-F0C1-45B5-A6E9-34BE9E1D184C}"/>
              </a:ext>
            </a:extLst>
          </p:cNvPr>
          <p:cNvSpPr txBox="1"/>
          <p:nvPr/>
        </p:nvSpPr>
        <p:spPr>
          <a:xfrm>
            <a:off x="1115616" y="240506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Making Changes in Scorer</a:t>
            </a:r>
          </a:p>
        </p:txBody>
      </p:sp>
    </p:spTree>
    <p:extLst>
      <p:ext uri="{BB962C8B-B14F-4D97-AF65-F5344CB8AC3E}">
        <p14:creationId xmlns:p14="http://schemas.microsoft.com/office/powerpoint/2010/main" val="35003453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BB20F80-0CDB-4634-819B-B28735293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EE2EA4-F3F8-4378-82DA-DD99FF12EE6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1700808" cy="510942"/>
          </a:xfrm>
        </p:spPr>
        <p:txBody>
          <a:bodyPr/>
          <a:lstStyle/>
          <a:p>
            <a:pPr marL="45720" indent="0">
              <a:buNone/>
            </a:pPr>
            <a:r>
              <a:rPr lang="en-NZ" dirty="0"/>
              <a:t>Data Flow</a:t>
            </a:r>
          </a:p>
          <a:p>
            <a:endParaRPr lang="en-NZ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229DA9-7DCD-463B-8601-B98205525703}"/>
              </a:ext>
            </a:extLst>
          </p:cNvPr>
          <p:cNvSpPr txBox="1"/>
          <p:nvPr/>
        </p:nvSpPr>
        <p:spPr>
          <a:xfrm>
            <a:off x="3491880" y="69954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BridgeTab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31A2ED-643A-4391-BA57-7A427A40D550}"/>
              </a:ext>
            </a:extLst>
          </p:cNvPr>
          <p:cNvSpPr txBox="1"/>
          <p:nvPr/>
        </p:nvSpPr>
        <p:spPr>
          <a:xfrm>
            <a:off x="3491880" y="1253339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BSControl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B9287D-B937-494E-B8DD-733B5133484A}"/>
              </a:ext>
            </a:extLst>
          </p:cNvPr>
          <p:cNvSpPr txBox="1"/>
          <p:nvPr/>
        </p:nvSpPr>
        <p:spPr>
          <a:xfrm>
            <a:off x="3491880" y="172806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Scorer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E7065F-2830-4826-B9BA-E8819CB6D200}"/>
              </a:ext>
            </a:extLst>
          </p:cNvPr>
          <p:cNvSpPr txBox="1"/>
          <p:nvPr/>
        </p:nvSpPr>
        <p:spPr>
          <a:xfrm>
            <a:off x="3491880" y="2202781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Web</a:t>
            </a:r>
          </a:p>
        </p:txBody>
      </p:sp>
    </p:spTree>
    <p:extLst>
      <p:ext uri="{BB962C8B-B14F-4D97-AF65-F5344CB8AC3E}">
        <p14:creationId xmlns:p14="http://schemas.microsoft.com/office/powerpoint/2010/main" val="1472069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Starting BOS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NZ" dirty="0"/>
              <a:t>Use the BOS icon on your desktop or quick-start bar to start BOS</a:t>
            </a:r>
          </a:p>
        </p:txBody>
      </p:sp>
      <p:sp>
        <p:nvSpPr>
          <p:cNvPr id="4" name="TextBox 3">
            <a:hlinkClick r:id="rId3" action="ppaction://hlinksldjump"/>
          </p:cNvPr>
          <p:cNvSpPr txBox="1"/>
          <p:nvPr/>
        </p:nvSpPr>
        <p:spPr>
          <a:xfrm>
            <a:off x="3562744" y="443844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hlinkClick r:id="rId3" action="ppaction://hlinksldjump"/>
              </a:rPr>
              <a:t>Open Old</a:t>
            </a:r>
            <a:endParaRPr lang="en-NZ" dirty="0"/>
          </a:p>
        </p:txBody>
      </p:sp>
      <p:sp>
        <p:nvSpPr>
          <p:cNvPr id="5" name="TextBox 4">
            <a:hlinkClick r:id="" action="ppaction://hlinkshowjump?jump=nextslide"/>
          </p:cNvPr>
          <p:cNvSpPr txBox="1"/>
          <p:nvPr/>
        </p:nvSpPr>
        <p:spPr>
          <a:xfrm>
            <a:off x="539552" y="443844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Create New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901" y="1515563"/>
            <a:ext cx="1865656" cy="141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306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1809" y="4029912"/>
            <a:ext cx="6512511" cy="857250"/>
          </a:xfrm>
        </p:spPr>
        <p:txBody>
          <a:bodyPr/>
          <a:lstStyle/>
          <a:p>
            <a:r>
              <a:rPr lang="en-NZ" dirty="0"/>
              <a:t>NEW BOS Session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11510"/>
            <a:ext cx="298132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1761660"/>
            <a:ext cx="8712968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400" dirty="0"/>
              <a:t>Create a NEW session in BOS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400" dirty="0"/>
              <a:t>Give the session a name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400" dirty="0"/>
              <a:t>Prefer to use a name starting </a:t>
            </a:r>
            <a:r>
              <a:rPr lang="en-NZ" sz="2400" dirty="0" err="1"/>
              <a:t>yy</a:t>
            </a:r>
            <a:r>
              <a:rPr lang="en-NZ" sz="2400" dirty="0"/>
              <a:t>-mm-</a:t>
            </a:r>
            <a:r>
              <a:rPr lang="en-NZ" sz="2400" dirty="0" err="1"/>
              <a:t>dd</a:t>
            </a:r>
            <a:r>
              <a:rPr lang="en-NZ" sz="2400" dirty="0"/>
              <a:t>-Session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400" dirty="0"/>
              <a:t>Keep the naming convention easy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400" dirty="0"/>
              <a:t>NEVER use 2 spaces together or special characters  in the name of a session</a:t>
            </a:r>
          </a:p>
        </p:txBody>
      </p:sp>
      <p:sp>
        <p:nvSpPr>
          <p:cNvPr id="5" name="Right Arrow 4"/>
          <p:cNvSpPr/>
          <p:nvPr/>
        </p:nvSpPr>
        <p:spPr>
          <a:xfrm>
            <a:off x="3851920" y="843558"/>
            <a:ext cx="1296144" cy="378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9" y="521801"/>
            <a:ext cx="2828925" cy="1021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0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31640" y="267494"/>
            <a:ext cx="6512511" cy="857250"/>
          </a:xfrm>
        </p:spPr>
        <p:txBody>
          <a:bodyPr/>
          <a:lstStyle/>
          <a:p>
            <a:r>
              <a:rPr lang="en-NZ" dirty="0"/>
              <a:t>Examples:</a:t>
            </a:r>
            <a:br>
              <a:rPr lang="en-NZ" dirty="0"/>
            </a:br>
            <a:endParaRPr lang="en-NZ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11560" y="1322086"/>
            <a:ext cx="3573016" cy="2151856"/>
          </a:xfrm>
        </p:spPr>
        <p:txBody>
          <a:bodyPr>
            <a:noAutofit/>
          </a:bodyPr>
          <a:lstStyle/>
          <a:p>
            <a:r>
              <a:rPr lang="en-NZ" sz="2400" dirty="0"/>
              <a:t>5 May 2018</a:t>
            </a:r>
          </a:p>
          <a:p>
            <a:r>
              <a:rPr lang="en-NZ" sz="2400" dirty="0"/>
              <a:t>7 Feb 2018</a:t>
            </a:r>
          </a:p>
          <a:p>
            <a:r>
              <a:rPr lang="en-NZ" sz="2400" dirty="0"/>
              <a:t>2 June 2018 Morning</a:t>
            </a:r>
          </a:p>
          <a:p>
            <a:r>
              <a:rPr lang="en-NZ" sz="2400" dirty="0"/>
              <a:t>2 June 2018 Afternoon</a:t>
            </a:r>
          </a:p>
          <a:p>
            <a:endParaRPr lang="en-NZ" sz="2400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932040" y="1419622"/>
            <a:ext cx="3456384" cy="1935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NZ" sz="2400" dirty="0">
                <a:solidFill>
                  <a:srgbClr val="7030A0"/>
                </a:solidFill>
              </a:rPr>
              <a:t>18-05-05</a:t>
            </a:r>
          </a:p>
          <a:p>
            <a:pPr marL="45720" indent="0">
              <a:buNone/>
            </a:pPr>
            <a:r>
              <a:rPr lang="en-NZ" sz="2400" dirty="0">
                <a:solidFill>
                  <a:srgbClr val="7030A0"/>
                </a:solidFill>
              </a:rPr>
              <a:t>18-02-07-Jones-Pairs</a:t>
            </a:r>
          </a:p>
          <a:p>
            <a:pPr marL="45720" indent="0">
              <a:buNone/>
            </a:pPr>
            <a:r>
              <a:rPr lang="en-NZ" sz="2400" dirty="0">
                <a:solidFill>
                  <a:srgbClr val="7030A0"/>
                </a:solidFill>
              </a:rPr>
              <a:t>18-06-02 Morning</a:t>
            </a:r>
          </a:p>
          <a:p>
            <a:pPr marL="45720" indent="0">
              <a:buNone/>
            </a:pPr>
            <a:r>
              <a:rPr lang="en-NZ" sz="2400" dirty="0">
                <a:solidFill>
                  <a:srgbClr val="7030A0"/>
                </a:solidFill>
              </a:rPr>
              <a:t>18-06-02 Afternoon</a:t>
            </a:r>
          </a:p>
          <a:p>
            <a:endParaRPr lang="en-NZ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988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9872" y="3279126"/>
            <a:ext cx="4885928" cy="857250"/>
          </a:xfrm>
        </p:spPr>
        <p:txBody>
          <a:bodyPr/>
          <a:lstStyle/>
          <a:p>
            <a:r>
              <a:rPr lang="en-NZ" dirty="0"/>
              <a:t>Generate Deals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357504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In the new BOS session,  choose “Randomize” to generate a new set of deals.</a:t>
            </a:r>
          </a:p>
          <a:p>
            <a:endParaRPr lang="en-N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31" y="650607"/>
            <a:ext cx="4467225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55500"/>
            <a:ext cx="2736304" cy="183912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 rot="8228474">
            <a:off x="3173968" y="1673830"/>
            <a:ext cx="115212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Rectangle 6"/>
          <p:cNvSpPr/>
          <p:nvPr/>
        </p:nvSpPr>
        <p:spPr>
          <a:xfrm>
            <a:off x="363386" y="3321667"/>
            <a:ext cx="29844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dirty="0"/>
              <a:t>The above screen appears for about 5 seconds then disappears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14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51920" y="24949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NZ" dirty="0"/>
              <a:t>Now set the number of deals you want for the session.</a:t>
            </a:r>
          </a:p>
          <a:p>
            <a:r>
              <a:rPr lang="en-NZ" dirty="0"/>
              <a:t> Then click SAVE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71905" y="4371950"/>
            <a:ext cx="3752023" cy="69894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NZ" sz="3200" dirty="0"/>
              <a:t>Generate Deals</a:t>
            </a:r>
          </a:p>
        </p:txBody>
      </p:sp>
      <p:sp>
        <p:nvSpPr>
          <p:cNvPr id="8" name="Rectangle 7"/>
          <p:cNvSpPr/>
          <p:nvPr/>
        </p:nvSpPr>
        <p:spPr>
          <a:xfrm>
            <a:off x="268661" y="1851670"/>
            <a:ext cx="35886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dirty="0"/>
              <a:t>In a short time, the </a:t>
            </a:r>
            <a:r>
              <a:rPr lang="en-NZ" dirty="0" err="1"/>
              <a:t>DupSoft</a:t>
            </a:r>
            <a:r>
              <a:rPr lang="en-NZ" dirty="0"/>
              <a:t> screen (right) appears: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8661" y="2571750"/>
            <a:ext cx="35886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dirty="0"/>
              <a:t>The numbers under “Makeable Contract” will keep increasing until all the contracts are analysed.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05" y="158039"/>
            <a:ext cx="3319975" cy="1726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114433"/>
            <a:ext cx="4248472" cy="3915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5631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5" y="3651870"/>
            <a:ext cx="6512511" cy="857250"/>
          </a:xfrm>
        </p:spPr>
        <p:txBody>
          <a:bodyPr/>
          <a:lstStyle/>
          <a:p>
            <a:r>
              <a:rPr lang="en-NZ" dirty="0"/>
              <a:t>Analyse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25454" y="573528"/>
            <a:ext cx="3600400" cy="4266474"/>
          </a:xfrm>
        </p:spPr>
        <p:txBody>
          <a:bodyPr>
            <a:normAutofit fontScale="92500" lnSpcReduction="20000"/>
          </a:bodyPr>
          <a:lstStyle/>
          <a:p>
            <a:r>
              <a:rPr lang="en-NZ" dirty="0"/>
              <a:t>You may need to click on Ma to start the analysis.</a:t>
            </a:r>
            <a:br>
              <a:rPr lang="en-NZ" dirty="0"/>
            </a:br>
            <a:br>
              <a:rPr lang="en-NZ" dirty="0"/>
            </a:br>
            <a:r>
              <a:rPr lang="en-NZ" dirty="0"/>
              <a:t>This creates the necessary files for display on BridgeTabs </a:t>
            </a:r>
          </a:p>
          <a:p>
            <a:endParaRPr lang="en-NZ" dirty="0"/>
          </a:p>
          <a:p>
            <a:r>
              <a:rPr lang="en-NZ" dirty="0"/>
              <a:t>Wait until all the deals are analysed before closing this. You can minimise.</a:t>
            </a:r>
          </a:p>
          <a:p>
            <a:endParaRPr lang="en-NZ" dirty="0"/>
          </a:p>
          <a:p>
            <a:r>
              <a:rPr lang="en-NZ" b="1" u="sng" dirty="0"/>
              <a:t>NOTE: The (</a:t>
            </a:r>
            <a:r>
              <a:rPr lang="en-NZ" b="1" u="sng" dirty="0" err="1"/>
              <a:t>pbn</a:t>
            </a:r>
            <a:r>
              <a:rPr lang="en-NZ" b="1" u="sng" dirty="0"/>
              <a:t>) dealing file is NOT created until the </a:t>
            </a:r>
            <a:r>
              <a:rPr lang="en-NZ" b="1" u="sng" dirty="0" err="1"/>
              <a:t>DupSoft</a:t>
            </a:r>
            <a:r>
              <a:rPr lang="en-NZ" b="1" u="sng" dirty="0"/>
              <a:t> window is closed.</a:t>
            </a: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7" y="573528"/>
            <a:ext cx="4730115" cy="247554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130918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3212</TotalTime>
  <Words>1489</Words>
  <Application>Microsoft Office PowerPoint</Application>
  <PresentationFormat>On-screen Show (16:9)</PresentationFormat>
  <Paragraphs>203</Paragraphs>
  <Slides>35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Georgia</vt:lpstr>
      <vt:lpstr>Trebuchet MS</vt:lpstr>
      <vt:lpstr>Slipstream</vt:lpstr>
      <vt:lpstr>BridgeTab</vt:lpstr>
      <vt:lpstr>Overview</vt:lpstr>
      <vt:lpstr>HAND GENERATION &amp; DEALING</vt:lpstr>
      <vt:lpstr>Starting BOS</vt:lpstr>
      <vt:lpstr>NEW BOS Session</vt:lpstr>
      <vt:lpstr>Examples: </vt:lpstr>
      <vt:lpstr>Generate Deals</vt:lpstr>
      <vt:lpstr>PowerPoint Presentation</vt:lpstr>
      <vt:lpstr>Analyse </vt:lpstr>
      <vt:lpstr>Finalise Deals </vt:lpstr>
      <vt:lpstr>See dealing process </vt:lpstr>
      <vt:lpstr>Running the night</vt:lpstr>
      <vt:lpstr>Open Existing Session</vt:lpstr>
      <vt:lpstr>PowerPoint Presentation</vt:lpstr>
      <vt:lpstr>PowerPoint Presentation</vt:lpstr>
      <vt:lpstr>Scorer now starts ..</vt:lpstr>
      <vt:lpstr>PowerPoint Presentation</vt:lpstr>
      <vt:lpstr>PowerPoint Presentation</vt:lpstr>
      <vt:lpstr>PowerPoint Presentation</vt:lpstr>
      <vt:lpstr>STARTING THE SERVER</vt:lpstr>
      <vt:lpstr>PowerPoint Presentation</vt:lpstr>
      <vt:lpstr>Ready to Rumble</vt:lpstr>
      <vt:lpstr>Finding Nemo?...</vt:lpstr>
      <vt:lpstr>PowerPoint Presentation</vt:lpstr>
      <vt:lpstr>PowerPoint Presentation</vt:lpstr>
      <vt:lpstr>Director changing results</vt:lpstr>
      <vt:lpstr>Change on BridgeTabs</vt:lpstr>
      <vt:lpstr>PowerPoint Presentation</vt:lpstr>
      <vt:lpstr>Attach Dealing File</vt:lpstr>
      <vt:lpstr>PowerPoint Presentation</vt:lpstr>
      <vt:lpstr>Finishing up …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BridgeTab</dc:title>
  <dc:creator>Martino</dc:creator>
  <cp:lastModifiedBy>MartinO BridgeNZ</cp:lastModifiedBy>
  <cp:revision>62</cp:revision>
  <cp:lastPrinted>2018-06-12T05:15:50Z</cp:lastPrinted>
  <dcterms:created xsi:type="dcterms:W3CDTF">2014-01-28T04:11:37Z</dcterms:created>
  <dcterms:modified xsi:type="dcterms:W3CDTF">2020-06-19T20:27:14Z</dcterms:modified>
</cp:coreProperties>
</file>